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Caveat"/>
      <p:regular r:id="rId11"/>
      <p:bold r:id="rId12"/>
    </p:embeddedFont>
    <p:embeddedFont>
      <p:font typeface="Tahoma"/>
      <p:regular r:id="rId13"/>
      <p:bold r:id="rId14"/>
    </p:embeddedFont>
    <p:embeddedFont>
      <p:font typeface="Gill Sans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Vr3tfS1Icz8NSJVPPyATHKglL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regular.fntdata"/><Relationship Id="rId10" Type="http://schemas.openxmlformats.org/officeDocument/2006/relationships/slide" Target="slides/slide6.xml"/><Relationship Id="rId13" Type="http://schemas.openxmlformats.org/officeDocument/2006/relationships/font" Target="fonts/Tahoma-regular.fntdata"/><Relationship Id="rId12" Type="http://schemas.openxmlformats.org/officeDocument/2006/relationships/font" Target="fonts/Cavea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GillSans-regular.fntdata"/><Relationship Id="rId14" Type="http://schemas.openxmlformats.org/officeDocument/2006/relationships/font" Target="fonts/Tahoma-bold.fntdata"/><Relationship Id="rId17" Type="http://customschemas.google.com/relationships/presentationmetadata" Target="metadata"/><Relationship Id="rId16" Type="http://schemas.openxmlformats.org/officeDocument/2006/relationships/font" Target="fonts/GillSans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" name="Google Shape;13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contenido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l título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ley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jpg"/><Relationship Id="rId10" Type="http://schemas.openxmlformats.org/officeDocument/2006/relationships/image" Target="../media/image11.jpg"/><Relationship Id="rId13" Type="http://schemas.openxmlformats.org/officeDocument/2006/relationships/image" Target="../media/image7.jpg"/><Relationship Id="rId1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9" Type="http://schemas.openxmlformats.org/officeDocument/2006/relationships/image" Target="../media/image5.jpg"/><Relationship Id="rId14" Type="http://schemas.openxmlformats.org/officeDocument/2006/relationships/image" Target="../media/image8.jpg"/><Relationship Id="rId5" Type="http://schemas.openxmlformats.org/officeDocument/2006/relationships/image" Target="../media/image9.png"/><Relationship Id="rId6" Type="http://schemas.openxmlformats.org/officeDocument/2006/relationships/image" Target="../media/image12.jpg"/><Relationship Id="rId7" Type="http://schemas.openxmlformats.org/officeDocument/2006/relationships/image" Target="../media/image6.jpg"/><Relationship Id="rId8" Type="http://schemas.openxmlformats.org/officeDocument/2006/relationships/image" Target="../media/image2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2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25.jpg"/><Relationship Id="rId5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21.jpg"/><Relationship Id="rId5" Type="http://schemas.openxmlformats.org/officeDocument/2006/relationships/image" Target="../media/image13.jpg"/><Relationship Id="rId6" Type="http://schemas.openxmlformats.org/officeDocument/2006/relationships/image" Target="../media/image17.jpg"/><Relationship Id="rId7" Type="http://schemas.openxmlformats.org/officeDocument/2006/relationships/image" Target="../media/image1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14.jpg"/><Relationship Id="rId5" Type="http://schemas.openxmlformats.org/officeDocument/2006/relationships/image" Target="../media/image24.jpg"/><Relationship Id="rId6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521283" y="300020"/>
            <a:ext cx="8378529" cy="1642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lang="es-ES" sz="2700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br>
              <a:rPr lang="es-ES" sz="2700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sz="3200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0" name="Google Shape;90;p1"/>
          <p:cNvSpPr txBox="1"/>
          <p:nvPr>
            <p:ph idx="1" type="body"/>
          </p:nvPr>
        </p:nvSpPr>
        <p:spPr>
          <a:xfrm>
            <a:off x="673683" y="1724999"/>
            <a:ext cx="8378529" cy="4169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1E4E79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1E4E7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922" y="139286"/>
            <a:ext cx="1203658" cy="133928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521283" y="122327"/>
            <a:ext cx="8378529" cy="1602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b="0" i="0" lang="es-ES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32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673674" y="274725"/>
            <a:ext cx="8204700" cy="160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ct val="100000"/>
              <a:buFont typeface="Rockwell"/>
              <a:buNone/>
            </a:pPr>
            <a:br>
              <a:rPr b="0" i="0" lang="es-ES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27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b="0" i="0" sz="27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b="1" i="0" sz="2700" u="sng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b="1" i="0" sz="2700" u="sng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ct val="100000"/>
              <a:buFont typeface="Rockwell"/>
              <a:buNone/>
            </a:pPr>
            <a:r>
              <a:rPr b="1" i="0" lang="es-ES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                  Diferenciado área A_4 to medio 202</a:t>
            </a:r>
            <a:r>
              <a:rPr b="1" lang="es-ES" sz="2700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7</a:t>
            </a:r>
            <a:r>
              <a:rPr b="1" i="0" lang="es-ES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  </a:t>
            </a:r>
            <a:endParaRPr b="1" i="0" sz="32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1997625" y="266450"/>
            <a:ext cx="7032900" cy="16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s-ES" sz="36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Geografía, territorio y desafíos 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s-ES" sz="36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socioambientales</a:t>
            </a:r>
            <a:endParaRPr b="1" i="0" sz="3600" u="none" cap="none" strike="noStrike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437" y="6516989"/>
            <a:ext cx="12071126" cy="48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-3246440" y="3261344"/>
            <a:ext cx="6858000" cy="335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8567898" y="3261344"/>
            <a:ext cx="6858000" cy="3353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ía Mundial del Medio Ambiente: ¿Cuánto nos afecta el Calentamiento Global  realmente?" id="98" name="Google Shape;98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336003" y="1860440"/>
            <a:ext cx="2683687" cy="24067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lentamiento global – Blue Water Society." id="99" name="Google Shape;99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33991" y="4402641"/>
            <a:ext cx="2744470" cy="19676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é es el calentamiento global? I Blog de Ecólatras" id="100" name="Google Shape;100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8017" y="1968097"/>
            <a:ext cx="2455224" cy="22991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undación Eco Urbano - DÍA MUNDIAL DEL RECICLAJE ♻ 🌿Un día muy especial  para tomar conciencia y sensibilizarnos sobre la importancia de separar  adecuadamente nuestros residuos, darles una nueva vida y tener" id="101" name="Google Shape;101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096000" y="1877399"/>
            <a:ext cx="2782461" cy="2406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troversias socioambientales al sur de Chile: el caso de la crisis de la  marea roja en la Isla Grande de Chiloé" id="102" name="Google Shape;102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374104" y="4413912"/>
            <a:ext cx="2683687" cy="196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02182" y="4413911"/>
            <a:ext cx="2519520" cy="2103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4" name="Google Shape;104;p1"/>
          <p:cNvGrpSpPr/>
          <p:nvPr/>
        </p:nvGrpSpPr>
        <p:grpSpPr>
          <a:xfrm>
            <a:off x="13700487" y="-2341158"/>
            <a:ext cx="3046308" cy="6858000"/>
            <a:chOff x="9055676" y="0"/>
            <a:chExt cx="3136324" cy="6858000"/>
          </a:xfrm>
        </p:grpSpPr>
        <p:sp>
          <p:nvSpPr>
            <p:cNvPr id="105" name="Google Shape;105;p1"/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rgbClr val="1E4E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5 problemas ambientales actuales | Transformando el mundo" id="110" name="Google Shape;110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273571" y="63905"/>
            <a:ext cx="2544196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incipales problemas ambientales en Chile: desafíos y propuestas - Centro  Políticas Públicas UC" id="111" name="Google Shape;111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281476" y="1961675"/>
            <a:ext cx="2466975" cy="2305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áles son los principales conflictos ambientales en Chiloé? - Décima  Sinfonía" id="112" name="Google Shape;112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9273571" y="4289349"/>
            <a:ext cx="2474880" cy="2103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>
            <p:ph type="title"/>
          </p:nvPr>
        </p:nvSpPr>
        <p:spPr>
          <a:xfrm>
            <a:off x="1908322" y="324968"/>
            <a:ext cx="8841059" cy="17989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</a:pPr>
            <a:r>
              <a:rPr b="1" lang="es-ES" sz="54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Geografía</a:t>
            </a:r>
            <a:r>
              <a:rPr b="1" lang="es-ES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 De qué se trata? </a:t>
            </a:r>
            <a:b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endParaRPr b="1" sz="24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18" name="Google Shape;11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15201" cy="112959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"/>
          <p:cNvSpPr/>
          <p:nvPr/>
        </p:nvSpPr>
        <p:spPr>
          <a:xfrm>
            <a:off x="329505" y="1296763"/>
            <a:ext cx="8696161" cy="1896141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Geografía</a:t>
            </a: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Estudiar el diferenciado de </a:t>
            </a:r>
            <a:r>
              <a:rPr b="1" i="0" lang="es-ES" sz="18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Geografía, Territorio y Desafíos Socioambientales</a:t>
            </a:r>
            <a:r>
              <a:rPr b="0" i="0" lang="es-ES" sz="18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implica comprender de qué forma interactúan los seres humanos y el medio ambiente para construir el espacio que habitamos. </a:t>
            </a: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Aquí te explico qué se profundiza, amplía y complejiza al estudiar Geografía, territorio y desafíos socioambientales: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262402" y="3388659"/>
            <a:ext cx="3524289" cy="3313355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profundiza?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1B1C1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revisión de los problemas ambientales y sociales desde una perspectiva geográfica, analizando cómo impactan directamente en el entorno natural y en la calidad de vida de las personas las decisiones políticas, económicas y sociales.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3872090" y="3313355"/>
            <a:ext cx="4086578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amplía?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 amplía la forma de ver el mundo, ya no solo como un paisaje, sino a través de un análisis crítico que propicia una mirada multicausal, multidimensional, y multiescalar de los problemas y dando especial énfasis a la importancia de la participación ciudadana en la búsqueda de soluciones a las problemáticas que los afectan.</a:t>
            </a:r>
            <a:endParaRPr b="0" i="0" sz="1800" u="sng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8044067" y="3313355"/>
            <a:ext cx="3967311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F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complejiza?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forma de comprender el espacio </a:t>
            </a:r>
            <a:r>
              <a:rPr b="0" i="0" lang="es-ES" sz="18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geográfico como una construcción social, con dinámicas físico-naturales que generan riesgos socioambientales y hacen necesaria la  organización y planificación del territorio. Para esto se usan herramientas geográficas y la recolección de datos en terreno a fin de comprender la interconexión entre distintos fenómenos.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"/>
          <p:cNvSpPr txBox="1"/>
          <p:nvPr>
            <p:ph idx="1" type="body"/>
          </p:nvPr>
        </p:nvSpPr>
        <p:spPr>
          <a:xfrm>
            <a:off x="1140178" y="7032977"/>
            <a:ext cx="10871200" cy="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descr="17 ideas de Collage | contaminacion, educacion ambiental, contaminacion  ambiental dibujos" id="124" name="Google Shape;12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324967"/>
            <a:ext cx="2833510" cy="2770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"/>
          <p:cNvSpPr txBox="1"/>
          <p:nvPr>
            <p:ph type="title"/>
          </p:nvPr>
        </p:nvSpPr>
        <p:spPr>
          <a:xfrm>
            <a:off x="1908323" y="345528"/>
            <a:ext cx="9731451" cy="1660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b="1" lang="es-ES" sz="44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Geografía</a:t>
            </a:r>
            <a:r>
              <a:rPr b="1" lang="es-ES" sz="4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-ES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¿Qué habilidades desarrollarás con la asignatura y qué conductas de entrada debes tener para ello?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30" name="Google Shape;13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106630" cy="123132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3"/>
          <p:cNvSpPr/>
          <p:nvPr/>
        </p:nvSpPr>
        <p:spPr>
          <a:xfrm>
            <a:off x="205167" y="1398492"/>
            <a:ext cx="5562587" cy="5292336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7030A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Habilidades que desarrollarás: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Pensamiento crítico y análisis espacial:</a:t>
            </a:r>
            <a:r>
              <a:rPr b="0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aprenderás a ver los problemas desde una perspectiva geográfica, comprendiendo por qué ocurren en ciertos lugares y cómo se extienden.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Investigación y trabajo en equipo:</a:t>
            </a:r>
            <a:r>
              <a:rPr b="0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realizarás proyectos en grupo, buscando información, analizando datos y proponiendo soluciones.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Comunicación efectiva:</a:t>
            </a:r>
            <a:r>
              <a:rPr b="0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mejorarás tu capacidad para argumentar tus ideas con fundamentos sólidos, tanto de forma oral como escrita.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Conciencia socioambiental:</a:t>
            </a:r>
            <a:r>
              <a:rPr b="0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desarrollarás una visión más profunda y empática sobre los problemas que afectan a tu comunidad y al planeta.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2250" lvl="1" marL="74295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urier New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3"/>
          <p:cNvSpPr/>
          <p:nvPr/>
        </p:nvSpPr>
        <p:spPr>
          <a:xfrm>
            <a:off x="5892093" y="1425758"/>
            <a:ext cx="3983428" cy="5292336"/>
          </a:xfrm>
          <a:prstGeom prst="rect">
            <a:avLst/>
          </a:prstGeom>
          <a:solidFill>
            <a:srgbClr val="C0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conductas de entrada debes tener?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Curiosidad:</a:t>
            </a:r>
            <a:r>
              <a:rPr b="0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ganas de hacer preguntas y entender por qué las cosas son como son.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Responsabilidad:</a:t>
            </a:r>
            <a:r>
              <a:rPr b="0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compromiso con los proyectos grupales y con tu aprendizaje individual.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Apertura mental:</a:t>
            </a:r>
            <a:r>
              <a:rPr b="0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Disposición para cuestionar tus propias ideas y escuchar diferentes puntos de vista.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Participación:</a:t>
            </a:r>
            <a:r>
              <a:rPr b="0" i="0" lang="es-E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fundamental para el desarrollo de las clases, ya que es un curso práctico.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Qué es el calentamiento global y cómo nos afecta - Icarito" id="133" name="Google Shape;13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99859" y="4044660"/>
            <a:ext cx="1935960" cy="26461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s 10 Rs del reciclaje - Justo Saludable" id="134" name="Google Shape;13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99859" y="1425758"/>
            <a:ext cx="1935960" cy="2356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"/>
          <p:cNvSpPr txBox="1"/>
          <p:nvPr>
            <p:ph type="title"/>
          </p:nvPr>
        </p:nvSpPr>
        <p:spPr>
          <a:xfrm>
            <a:off x="2049965" y="247204"/>
            <a:ext cx="8841059" cy="1043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b="1" lang="es-ES" sz="44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Geografía</a:t>
            </a:r>
            <a:r>
              <a:rPr b="1" lang="es-ES" sz="4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…¿Cuál es el desafío de aprendizaje de la asignatura?  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40" name="Google Shape;14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135635" cy="126359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"/>
          <p:cNvSpPr/>
          <p:nvPr/>
        </p:nvSpPr>
        <p:spPr>
          <a:xfrm>
            <a:off x="796066" y="1430767"/>
            <a:ext cx="8498541" cy="5260060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estudio del diferenciado de Geografía presenta una profundización importante, porque no busca que aprendas capitales o ríos, sino que puedas </a:t>
            </a:r>
            <a:r>
              <a:rPr b="1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analizar los problemas que nos afectan a todos</a:t>
            </a:r>
            <a:r>
              <a:rPr b="0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como el cambio climático y su impacto en Chile, la desigualdad territorial y nuestra relación con el entorno y las normas que la regulan.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 este modo, el desafío inicial</a:t>
            </a:r>
            <a:r>
              <a:rPr b="1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 </a:t>
            </a:r>
            <a:r>
              <a:rPr b="1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avanzar en comprender el mundo en el que vivimos</a:t>
            </a:r>
            <a:r>
              <a:rPr b="0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analizando la forma como se relacionan las sociedades humanas con su entorno físico. Asimismo, ampliaremos el estudio de los </a:t>
            </a:r>
            <a:r>
              <a:rPr b="1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grandes desafíos socioambientales actuales</a:t>
            </a:r>
            <a:r>
              <a:rPr b="0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para incentivar un pensamiento crítico sobre los problemas globales y locales.</a:t>
            </a:r>
            <a:endParaRPr b="0" i="0" sz="1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Además, el diferenciado implica el uso de métodos de investigación propios de la geografía, como la interpretación de cartografía, la georreferenciación, el análisis de imágenes y gráficos y la recolección de datos en terreno.   </a:t>
            </a:r>
            <a:endParaRPr b="0" i="0" sz="1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Estos desafíos buscan que puedas desarrollar la capacidad de </a:t>
            </a:r>
            <a:r>
              <a:rPr b="1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proponer soluciones informadas y creativas</a:t>
            </a:r>
            <a:r>
              <a:rPr b="0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los desafíos socioambientales, tanto a nivel local como global. No se trata que sepas sobre los problemas, sino que seas capaz de i</a:t>
            </a:r>
            <a:r>
              <a:rPr b="1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dentificarlos, analizarlos y  proponer soluciones, </a:t>
            </a:r>
            <a:r>
              <a:rPr b="0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vinculando el conocimiento geográfico con tu vida cotidiana y </a:t>
            </a:r>
            <a:r>
              <a:rPr b="1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b="0" i="0" lang="es-E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articipando activamente en la búsqueda de alternativas para un futuro más justo y sostenible. </a:t>
            </a:r>
            <a:endParaRPr b="0" i="0" sz="1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cciones y estructuras sociales: las transformaciones del planeta en el  marco del Antropoceno - Facultad de Ciencias Sociales - Universidad de Chile" id="142" name="Google Shape;14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48800" y="1290566"/>
            <a:ext cx="2505709" cy="25250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breexplotación, contaminación y desechos plásticos: los grandes problemas  del mar de Chile - Facultad de Arquitectura y Urbanismo - Universidad de  Chile" id="143" name="Google Shape;143;p4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48799" y="4018845"/>
            <a:ext cx="2505710" cy="2671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/>
          <p:nvPr>
            <p:ph type="title"/>
          </p:nvPr>
        </p:nvSpPr>
        <p:spPr>
          <a:xfrm>
            <a:off x="2049965" y="409556"/>
            <a:ext cx="8841059" cy="718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b="1" lang="es-ES" sz="44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Geografía</a:t>
            </a:r>
            <a:r>
              <a:rPr b="1" lang="es-ES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Plan de estudio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49" name="Google Shape;14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270991" cy="141420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5"/>
          <p:cNvSpPr/>
          <p:nvPr/>
        </p:nvSpPr>
        <p:spPr>
          <a:xfrm>
            <a:off x="903642" y="3030212"/>
            <a:ext cx="4410635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1: </a:t>
            </a:r>
            <a:r>
              <a:rPr b="0" i="0" lang="es-ES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El espacio geográfico, objeto de estudio de la geografía y construcción del ser humano a través del tiempo.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/>
          <p:nvPr/>
        </p:nvSpPr>
        <p:spPr>
          <a:xfrm>
            <a:off x="903642" y="4789536"/>
            <a:ext cx="4539727" cy="1529686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2: </a:t>
            </a:r>
            <a:r>
              <a:rPr b="0" i="0" lang="es-ES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El paisaje cambia en el tiempo por causas naturales y por acción de la sociedad.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5723965" y="4789535"/>
            <a:ext cx="4795219" cy="152968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Gill Sans"/>
              <a:buNone/>
            </a:pPr>
            <a:r>
              <a:rPr b="1" i="0" lang="es-E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4:   </a:t>
            </a:r>
            <a:r>
              <a:rPr b="0" i="0" lang="es-ES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Desafíos y riesgos socionaturales: una oportunidad de participación ciudadana.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5723965" y="3093553"/>
            <a:ext cx="4795219" cy="1529686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3: </a:t>
            </a:r>
            <a:r>
              <a:rPr b="0" i="0" lang="es-ES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El territorio se organiza y planifica para responder a las relaciones entre el ser humano y el medio.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OMi.digital - PROBLEMAS AMBIENTALES Y RETOS SOCIALES" id="154" name="Google Shape;15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33689" y="1128214"/>
            <a:ext cx="2968978" cy="16492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lentamiento global - MDZ Online" id="155" name="Google Shape;15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36179" y="1090691"/>
            <a:ext cx="2619375" cy="17379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ene solución el calentamiento global?" id="156" name="Google Shape;156;p5"/>
          <p:cNvPicPr preferRelativeResize="0"/>
          <p:nvPr>
            <p:ph idx="1" type="body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91237" y="1081310"/>
            <a:ext cx="2452407" cy="174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76674" y="1081311"/>
            <a:ext cx="2335059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 txBox="1"/>
          <p:nvPr>
            <p:ph type="title"/>
          </p:nvPr>
        </p:nvSpPr>
        <p:spPr>
          <a:xfrm>
            <a:off x="2049965" y="274905"/>
            <a:ext cx="8841059" cy="987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</a:pPr>
            <a:r>
              <a:rPr b="1" lang="es-ES" sz="40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Geografía</a:t>
            </a:r>
            <a:r>
              <a:rPr b="1" lang="es-ES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Tipos de evaluación y áreas de desarrollo profesional 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63" name="Google Shape;16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87294" cy="1209806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6"/>
          <p:cNvSpPr/>
          <p:nvPr/>
        </p:nvSpPr>
        <p:spPr>
          <a:xfrm>
            <a:off x="233565" y="1490133"/>
            <a:ext cx="3034387" cy="4534148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-ES" sz="1500" u="sng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Evaluaciones</a:t>
            </a:r>
            <a:r>
              <a:rPr b="1" i="0" lang="es-ES" sz="15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5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-ES" sz="15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 Evaluación formativa:</a:t>
            </a:r>
            <a:r>
              <a:rPr b="0" i="0" lang="es-ES" sz="15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guías, debates, ejercicios en clase y retroalimentación constante.</a:t>
            </a:r>
            <a:endParaRPr b="0" i="0" sz="15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-ES" sz="15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*Evaluación sumativa:</a:t>
            </a:r>
            <a:endParaRPr b="0" i="0" sz="15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079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-ES" sz="15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*Proyectos de investigación:</a:t>
            </a:r>
            <a:r>
              <a:rPr b="0" i="0" lang="es-ES" sz="15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Trabajos grupales e individuales sobre un tema específico.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-ES" sz="15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*Presentaciones orales:</a:t>
            </a:r>
            <a:r>
              <a:rPr b="0" i="0" lang="es-ES" sz="15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Para practicar la comunicación de tus ideas.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-ES" sz="15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*Informes y ensayos:</a:t>
            </a:r>
            <a:r>
              <a:rPr b="0" i="0" lang="es-ES" sz="15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Para desarrollar tu capacidad de argumentación escrita. </a:t>
            </a:r>
            <a:endParaRPr b="0" i="0" sz="15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6"/>
          <p:cNvSpPr/>
          <p:nvPr/>
        </p:nvSpPr>
        <p:spPr>
          <a:xfrm>
            <a:off x="3422130" y="1490133"/>
            <a:ext cx="3034387" cy="4534148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Carreras Profesionales: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Arquitectura</a:t>
            </a:r>
            <a:endParaRPr b="0" i="0" sz="16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Ingeniería en Recursos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Naturales o Ambiental</a:t>
            </a:r>
            <a:endParaRPr b="0" i="0" sz="16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Ingeniero agrónomo</a:t>
            </a:r>
            <a:endParaRPr b="0" i="0" sz="16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Ingeniería Forestal</a:t>
            </a:r>
            <a:endParaRPr b="0" i="0" sz="16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Derecho</a:t>
            </a:r>
            <a:endParaRPr b="0" i="0" sz="16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Ingeniería en prevención de Riesgos</a:t>
            </a:r>
            <a:endParaRPr b="0" i="0" sz="16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Antropología</a:t>
            </a:r>
            <a:endParaRPr b="0" i="0" sz="16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Sociología</a:t>
            </a:r>
            <a:endParaRPr b="0" i="0" sz="16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Pedagogías en Ciencias Naturales e Historia</a:t>
            </a:r>
            <a:endParaRPr b="0" i="0" sz="16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Licenciatura en Geografía</a:t>
            </a:r>
            <a:endParaRPr b="0" i="0" sz="16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Administración Pública</a:t>
            </a:r>
            <a:endParaRPr b="0" i="0" sz="16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Geología, entre otros.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6"/>
          <p:cNvSpPr/>
          <p:nvPr/>
        </p:nvSpPr>
        <p:spPr>
          <a:xfrm>
            <a:off x="6607308" y="1490133"/>
            <a:ext cx="2502825" cy="4534148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Oficios y Emprendimientos asociados a: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Ecoturismo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1B1C1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Consultorías ambientales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Proyectos de agricultura urbana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1B1C1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Negocios de economía circular</a:t>
            </a:r>
            <a:r>
              <a:rPr b="0" i="0" lang="es-ES" sz="16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1B1C1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Educador o divulgador ambiental</a:t>
            </a:r>
            <a:r>
              <a:rPr b="0" i="0" lang="es-ES" sz="1600" u="none" cap="none" strike="noStrike">
                <a:solidFill>
                  <a:srgbClr val="1B1C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i="0" sz="1600" u="sng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incipales problemas ambientales: contaminación del aire, basura y ruido -  GISMA" id="167" name="Google Shape;16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00443" y="4574130"/>
            <a:ext cx="2718791" cy="20089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iclaje y medio ambiente | Metacontratas" id="168" name="Google Shape;168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60924" y="726678"/>
            <a:ext cx="2658310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antilla De Gráfico Circular Del Vector Para Gráficos, Tablas, Diagramas.  Círculo De Negocios Concepto De Infografía Con Mapa Del Mundo Con 5  Opciones, Partes, Etapas, Procesos. Ilustraciones svg, vectoriales, clip  art vectorizado" id="169" name="Google Shape;169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308630" y="2693710"/>
            <a:ext cx="2610604" cy="1787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2022-08-15T00:52:02Z</dcterms:created>
  <dc:creator>Luis</dc:creator>
</cp:coreProperties>
</file>